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7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680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CB36B-7027-4E95-A9FE-C1928266F3EC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4C5B4-2A7B-461C-AB61-E690633F4B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44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310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69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14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7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03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38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16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60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9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28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EFC6A-EBA3-4025-B786-F9C26C611D9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E242C-BEFA-4FF1-92C1-AAA27A03FC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89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microsoft.com/office/2007/relationships/hdphoto" Target="../media/hdphoto1.wdp"/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gif"/><Relationship Id="rId10" Type="http://schemas.openxmlformats.org/officeDocument/2006/relationships/image" Target="../media/image8.png"/><Relationship Id="rId4" Type="http://schemas.openxmlformats.org/officeDocument/2006/relationships/image" Target="../media/image2.g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119334" y="1302295"/>
            <a:ext cx="6650050" cy="5049436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79" tIns="39990" rIns="79979" bIns="39990" spcCol="0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0438" y="125771"/>
            <a:ext cx="8946057" cy="829353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defTabSz="914239">
              <a:spcBef>
                <a:spcPct val="0"/>
              </a:spcBef>
            </a:pPr>
            <a:r>
              <a:rPr lang="ru-RU" sz="2100" b="1" dirty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ОСНОВНЫЕ ПОКАЗАТЕЛИ ДЕЯТЕЛЬНОСТИ ФНС </a:t>
            </a:r>
            <a:r>
              <a:rPr lang="ru-RU" sz="2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РОССИИ </a:t>
            </a:r>
          </a:p>
          <a:p>
            <a:pPr defTabSz="914239">
              <a:spcBef>
                <a:spcPct val="0"/>
              </a:spcBef>
            </a:pPr>
            <a:r>
              <a:rPr lang="ru-RU" sz="21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ЗА 9 МЕСЯЦЕВ 2019 ГОДА</a:t>
            </a:r>
            <a:endParaRPr lang="ru-RU" sz="21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915881" y="1018897"/>
            <a:ext cx="2770854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КОЛИЧЕСТВО ВЫЕЗДНЫХ </a:t>
            </a:r>
          </a:p>
          <a:p>
            <a:r>
              <a:rPr lang="ru-RU" sz="1100" dirty="0"/>
              <a:t>НАЛОГОВЫХ 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051626" y="746098"/>
            <a:ext cx="2613908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ДОНАЧИСЛЕНО НА ОДНУ </a:t>
            </a:r>
          </a:p>
          <a:p>
            <a:r>
              <a:rPr lang="ru-RU" sz="1100" dirty="0"/>
              <a:t>ВЫЕЗДНУЮ ПРОВЕРКУ</a:t>
            </a:r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643" y="1273749"/>
            <a:ext cx="743944" cy="7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5519564" y="1689020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22,4 </a:t>
            </a:r>
            <a:r>
              <a:rPr lang="ru-RU" sz="900" dirty="0"/>
              <a:t>МЛН. РУБ.</a:t>
            </a: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6377489" y="1748558"/>
            <a:ext cx="1464478" cy="860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7138429" y="1558565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15,6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601" y="3238356"/>
            <a:ext cx="989855" cy="1104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5400811" y="1397574"/>
            <a:ext cx="492596" cy="360994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15,6 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46339" y="2765194"/>
            <a:ext cx="3551424" cy="849038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 ПО СПОРАМ ,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ПРОШЕДШИМ ДОСУДЕБНОЕ УРЕГУЛИРОВАНИЕ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728" y="3553731"/>
            <a:ext cx="724061" cy="68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3220212" y="5283978"/>
            <a:ext cx="3199024" cy="414676"/>
          </a:xfrm>
          <a:prstGeom prst="rect">
            <a:avLst/>
          </a:prstGeom>
          <a:noFill/>
        </p:spPr>
        <p:txBody>
          <a:bodyPr vert="horz" wrap="none" lIns="91232" tIns="45616" rIns="91232" bIns="45616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sz="1100" dirty="0">
                <a:solidFill>
                  <a:schemeClr val="tx2">
                    <a:lumMod val="75000"/>
                  </a:schemeClr>
                </a:solidFill>
              </a:rPr>
              <a:t>ПОСТУПЛЕНИЯМ</a:t>
            </a: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4058488" y="5852494"/>
            <a:ext cx="743915" cy="735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90439" y="3228777"/>
            <a:ext cx="2940891" cy="769166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>
            <a:defPPr>
              <a:defRPr lang="ru-RU"/>
            </a:defPPr>
            <a:lvl1pPr algn="ctr" defTabSz="914239">
              <a:spcBef>
                <a:spcPct val="0"/>
              </a:spcBef>
              <a:defRPr sz="1100" b="1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cap="all" dirty="0"/>
              <a:t>Уровень удовлетворенности </a:t>
            </a:r>
            <a:r>
              <a:rPr lang="ru-RU" cap="all" dirty="0" smtClean="0"/>
              <a:t>граждан </a:t>
            </a:r>
          </a:p>
          <a:p>
            <a:r>
              <a:rPr lang="ru-RU" cap="all" dirty="0" smtClean="0"/>
              <a:t>качеством </a:t>
            </a:r>
            <a:r>
              <a:rPr lang="ru-RU" cap="all" dirty="0"/>
              <a:t>предоставления </a:t>
            </a:r>
            <a:endParaRPr lang="ru-RU" cap="all" dirty="0" smtClean="0"/>
          </a:p>
          <a:p>
            <a:r>
              <a:rPr lang="ru-RU" cap="all" dirty="0" smtClean="0"/>
              <a:t>государственных услуг</a:t>
            </a:r>
            <a:r>
              <a:rPr lang="ru-RU" sz="1400" cap="all" dirty="0" smtClean="0"/>
              <a:t>**</a:t>
            </a:r>
            <a:endParaRPr lang="ru-RU" sz="1400" cap="all" dirty="0"/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61" y="3907795"/>
            <a:ext cx="547522" cy="770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" name="TextBox 49"/>
          <p:cNvSpPr txBox="1"/>
          <p:nvPr/>
        </p:nvSpPr>
        <p:spPr>
          <a:xfrm>
            <a:off x="-3484" y="1469057"/>
            <a:ext cx="3026585" cy="952186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00" y="2586371"/>
            <a:ext cx="377702" cy="400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754379" y="2384030"/>
            <a:ext cx="525645" cy="753707"/>
          </a:xfrm>
          <a:prstGeom prst="rect">
            <a:avLst/>
          </a:prstGeom>
          <a:noFill/>
        </p:spPr>
        <p:txBody>
          <a:bodyPr wrap="square" lIns="80147" tIns="40074" rIns="80147" bIns="40074">
            <a:spAutoFit/>
          </a:bodyPr>
          <a:lstStyle/>
          <a:p>
            <a:pPr algn="ctr"/>
            <a:r>
              <a:rPr lang="en-US" sz="4200" b="1" dirty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4200" b="1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5" name="Кольцо 54"/>
          <p:cNvSpPr/>
          <p:nvPr/>
        </p:nvSpPr>
        <p:spPr>
          <a:xfrm>
            <a:off x="3390599" y="2785912"/>
            <a:ext cx="1894770" cy="1939655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9979" tIns="39990" rIns="79979" bIns="39990" spcCol="0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4290423" y="277589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4769376" y="304681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4825023" y="4106411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4978960" y="3540003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80" name="Овал 79"/>
          <p:cNvSpPr/>
          <p:nvPr/>
        </p:nvSpPr>
        <p:spPr>
          <a:xfrm>
            <a:off x="3435053" y="3865528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81" name="Овал 80"/>
          <p:cNvSpPr/>
          <p:nvPr/>
        </p:nvSpPr>
        <p:spPr>
          <a:xfrm>
            <a:off x="3449989" y="3274881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5592119" y="2059948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36,2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</a:rPr>
              <a:t>МЛН. РУБ.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352753" y="1827851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 smtClean="0"/>
              <a:t>10,9 </a:t>
            </a:r>
            <a:r>
              <a:rPr lang="ru-RU" sz="1100" dirty="0"/>
              <a:t>ТЫС. ЕД.</a:t>
            </a:r>
            <a:endParaRPr lang="ru-RU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5436896" y="4735212"/>
            <a:ext cx="3199024" cy="414676"/>
          </a:xfrm>
          <a:prstGeom prst="rect">
            <a:avLst/>
          </a:prstGeom>
          <a:noFill/>
        </p:spPr>
        <p:txBody>
          <a:bodyPr vert="horz" wrap="none" lIns="91232" tIns="45616" rIns="91232" bIns="45616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ПОСТУПЛЕНИЯ В ПРОЦЕДУРАХ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ru-RU" sz="1100" dirty="0" smtClean="0">
                <a:solidFill>
                  <a:schemeClr val="tx2">
                    <a:lumMod val="75000"/>
                  </a:schemeClr>
                </a:solidFill>
              </a:rPr>
              <a:t>БАНКРОТСТВА</a:t>
            </a:r>
            <a:endParaRPr lang="ru-RU" sz="11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4341692" y="4395992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trike="sngStrike" dirty="0" smtClean="0"/>
              <a:t>5</a:t>
            </a:r>
            <a:endParaRPr lang="ru-RU" strike="sngStrike" dirty="0"/>
          </a:p>
        </p:txBody>
      </p:sp>
      <p:sp>
        <p:nvSpPr>
          <p:cNvPr id="73" name="TextBox 72"/>
          <p:cNvSpPr txBox="1"/>
          <p:nvPr/>
        </p:nvSpPr>
        <p:spPr>
          <a:xfrm>
            <a:off x="707491" y="4601514"/>
            <a:ext cx="2940891" cy="769166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rmAutofit/>
          </a:bodyPr>
          <a:lstStyle/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914239">
              <a:spcBef>
                <a:spcPct val="0"/>
              </a:spcBef>
            </a:pPr>
            <a:r>
              <a:rPr lang="ru-RU" sz="11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1742781" y="5385241"/>
            <a:ext cx="457492" cy="511127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5" name="Овал 84"/>
          <p:cNvSpPr/>
          <p:nvPr/>
        </p:nvSpPr>
        <p:spPr>
          <a:xfrm>
            <a:off x="3754699" y="4293847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strike="sngStrike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546" y="5204624"/>
            <a:ext cx="769311" cy="61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/>
          <p:cNvSpPr txBox="1"/>
          <p:nvPr/>
        </p:nvSpPr>
        <p:spPr>
          <a:xfrm>
            <a:off x="7694577" y="2160188"/>
            <a:ext cx="492596" cy="360994"/>
          </a:xfrm>
          <a:prstGeom prst="rect">
            <a:avLst/>
          </a:prstGeom>
          <a:noFill/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7,1 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</a:rPr>
              <a:t>ТЫС.ЕД.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51520" y="5887225"/>
            <a:ext cx="951136" cy="56611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/>
          <a:p>
            <a:pPr defTabSz="914239">
              <a:spcBef>
                <a:spcPct val="0"/>
              </a:spcBef>
            </a:pPr>
            <a:r>
              <a:rPr lang="ru-RU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9 месяцев 2017 года</a:t>
            </a:r>
            <a:endParaRPr lang="ru-RU" sz="1200" b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914239">
              <a:spcBef>
                <a:spcPct val="0"/>
              </a:spcBef>
            </a:pPr>
            <a:r>
              <a:rPr lang="ru-RU" sz="14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9 месяцев 2018 года</a:t>
            </a:r>
            <a:endParaRPr lang="ru-RU" sz="14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  <a:p>
            <a:pPr defTabSz="914239">
              <a:spcBef>
                <a:spcPct val="0"/>
              </a:spcBef>
            </a:pPr>
            <a:r>
              <a:rPr lang="ru-RU" sz="16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9 месяцев  2019 года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830764" y="942669"/>
            <a:ext cx="3071528" cy="661121"/>
          </a:xfrm>
          <a:prstGeom prst="rect">
            <a:avLst/>
          </a:prstGeom>
        </p:spPr>
        <p:txBody>
          <a:bodyPr vert="horz" wrap="none" lIns="91424" tIns="45712" rIns="91424" bIns="45712" rtlCol="0" anchor="ctr">
            <a:no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100" dirty="0"/>
              <a:t>РЕЗУЛЬТАТИВНОСТЬ ПРОВЕРОК </a:t>
            </a:r>
          </a:p>
          <a:p>
            <a:r>
              <a:rPr lang="ru-RU" sz="1100" dirty="0"/>
              <a:t>СОБЛЮДЕНИЯ ВАЛЮТНОГО </a:t>
            </a:r>
          </a:p>
          <a:p>
            <a:r>
              <a:rPr lang="ru-RU" sz="1100" dirty="0"/>
              <a:t>ЗАКОНОДАТЕЛЬСТВА</a:t>
            </a:r>
          </a:p>
          <a:p>
            <a:endParaRPr lang="ru-RU" sz="1100" dirty="0"/>
          </a:p>
        </p:txBody>
      </p:sp>
      <p:sp>
        <p:nvSpPr>
          <p:cNvPr id="91" name="Овал 90"/>
          <p:cNvSpPr/>
          <p:nvPr/>
        </p:nvSpPr>
        <p:spPr>
          <a:xfrm>
            <a:off x="3805977" y="2887540"/>
            <a:ext cx="307873" cy="326553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47" tIns="40074" rIns="80147" bIns="40074"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99213" l="0" r="100000">
                        <a14:foregroundMark x1="42529" y1="77953" x2="42529" y2="77953"/>
                        <a14:foregroundMark x1="38506" y1="79528" x2="38506" y2="79528"/>
                        <a14:foregroundMark x1="41954" y1="85039" x2="41954" y2="85039"/>
                        <a14:foregroundMark x1="42529" y1="88976" x2="42529" y2="88976"/>
                        <a14:foregroundMark x1="47701" y1="86614" x2="47701" y2="86614"/>
                        <a14:foregroundMark x1="87931" y1="55906" x2="87931" y2="55906"/>
                        <a14:foregroundMark x1="12069" y1="64567" x2="12069" y2="64567"/>
                        <a14:foregroundMark x1="24138" y1="61417" x2="24138" y2="61417"/>
                        <a14:foregroundMark x1="9195" y1="47244" x2="9195" y2="47244"/>
                        <a14:foregroundMark x1="11494" y1="47244" x2="11494" y2="47244"/>
                        <a14:foregroundMark x1="14368" y1="45669" x2="14368" y2="45669"/>
                        <a14:foregroundMark x1="92529" y1="79528" x2="92529" y2="79528"/>
                        <a14:foregroundMark x1="79310" y1="43307" x2="79310" y2="43307"/>
                        <a14:foregroundMark x1="75862" y1="40157" x2="75862" y2="40157"/>
                      </a14:backgroundRemoval>
                    </a14:imgEffect>
                    <a14:imgEffect>
                      <a14:saturation sat="66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934" y="1469057"/>
            <a:ext cx="829110" cy="64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" name="TextBox 46"/>
          <p:cNvSpPr txBox="1"/>
          <p:nvPr/>
        </p:nvSpPr>
        <p:spPr>
          <a:xfrm>
            <a:off x="1862211" y="2598018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90%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775348" y="2268496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86%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014611" y="2876650"/>
            <a:ext cx="525474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64%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78995" y="3759843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6,5 </a:t>
            </a:r>
            <a:r>
              <a:rPr lang="ru-RU" sz="1050" dirty="0" smtClean="0"/>
              <a:t>ТЫС</a:t>
            </a:r>
            <a:r>
              <a:rPr lang="ru-RU" sz="1050" dirty="0"/>
              <a:t>. ДЕЛ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32240" y="342900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7,0 </a:t>
            </a:r>
            <a:r>
              <a:rPr lang="ru-RU" sz="105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966847" y="413077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5,6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922276" y="1592494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99%</a:t>
            </a:r>
            <a:endParaRPr lang="ru-RU" sz="1800" dirty="0"/>
          </a:p>
        </p:txBody>
      </p:sp>
      <p:sp>
        <p:nvSpPr>
          <p:cNvPr id="83" name="TextBox 82"/>
          <p:cNvSpPr txBox="1"/>
          <p:nvPr/>
        </p:nvSpPr>
        <p:spPr>
          <a:xfrm>
            <a:off x="4064557" y="1891929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smtClean="0">
                <a:solidFill>
                  <a:schemeClr val="accent6">
                    <a:lumMod val="75000"/>
                  </a:schemeClr>
                </a:solidFill>
              </a:rPr>
              <a:t>98%</a:t>
            </a:r>
            <a:endParaRPr lang="ru-RU" sz="2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07904" y="1350816"/>
            <a:ext cx="525474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92%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01659" y="548365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724,0 </a:t>
            </a:r>
            <a:r>
              <a:rPr lang="ru-RU" sz="1050" dirty="0" smtClean="0"/>
              <a:t>ТЫС. ЕД.</a:t>
            </a:r>
            <a:endParaRPr lang="ru-RU" sz="1050" dirty="0"/>
          </a:p>
        </p:txBody>
      </p:sp>
      <p:sp>
        <p:nvSpPr>
          <p:cNvPr id="57" name="TextBox 56"/>
          <p:cNvSpPr txBox="1"/>
          <p:nvPr/>
        </p:nvSpPr>
        <p:spPr>
          <a:xfrm>
            <a:off x="2267744" y="5229200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538,0 </a:t>
            </a:r>
            <a:r>
              <a:rPr lang="ru-RU" sz="105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05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555776" y="5806366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1 209,8 </a:t>
            </a:r>
            <a:r>
              <a:rPr lang="ru-RU" sz="12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002328" y="6122339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100" dirty="0" smtClean="0">
                <a:solidFill>
                  <a:schemeClr val="accent6">
                    <a:lumMod val="75000"/>
                  </a:schemeClr>
                </a:solidFill>
              </a:rPr>
              <a:t>6,4%</a:t>
            </a:r>
            <a:endParaRPr lang="ru-RU" sz="2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843392" y="5824629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/>
              <a:t>8,4%*</a:t>
            </a:r>
            <a:endParaRPr lang="ru-RU" sz="1800" dirty="0"/>
          </a:p>
        </p:txBody>
      </p:sp>
      <p:sp>
        <p:nvSpPr>
          <p:cNvPr id="90" name="TextBox 89"/>
          <p:cNvSpPr txBox="1"/>
          <p:nvPr/>
        </p:nvSpPr>
        <p:spPr>
          <a:xfrm>
            <a:off x="4664826" y="5568782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10,7%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5798690" y="6093296"/>
            <a:ext cx="3237805" cy="632085"/>
            <a:chOff x="5798690" y="5870021"/>
            <a:chExt cx="3237805" cy="632085"/>
          </a:xfrm>
        </p:grpSpPr>
        <p:sp>
          <p:nvSpPr>
            <p:cNvPr id="92" name="TextBox 91"/>
            <p:cNvSpPr txBox="1"/>
            <p:nvPr/>
          </p:nvSpPr>
          <p:spPr>
            <a:xfrm>
              <a:off x="5820283" y="5870021"/>
              <a:ext cx="3216212" cy="451324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>
              <a:defPPr>
                <a:defRPr lang="ru-RU"/>
              </a:defPPr>
              <a:lvl1pPr marR="0" indent="0" defTabSz="1043056" fontAlgn="auto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1" i="0" u="none" strike="noStrike" cap="none" spc="0" normalizeH="0" baseline="0">
                  <a:ln>
                    <a:noFill/>
                  </a:ln>
                  <a:solidFill>
                    <a:srgbClr val="005AA9"/>
                  </a:solidFill>
                  <a:effectLst/>
                  <a:uLnTx/>
                  <a:uFillTx/>
                  <a:latin typeface="Arial Narrow" panose="020B0606020202030204" pitchFamily="34" charset="0"/>
                  <a:ea typeface="+mj-ea"/>
                  <a:cs typeface="+mj-cs"/>
                </a:defRPr>
              </a:lvl1pPr>
            </a:lstStyle>
            <a:p>
              <a:r>
                <a:rPr lang="ru-RU" sz="1100" dirty="0" smtClean="0"/>
                <a:t>* - </a:t>
              </a:r>
              <a:r>
                <a:rPr lang="ru-RU" sz="1100" dirty="0"/>
                <a:t>без учета «</a:t>
              </a:r>
              <a:r>
                <a:rPr lang="ru-RU" sz="1100" dirty="0" smtClean="0"/>
                <a:t>разового» списания </a:t>
              </a:r>
            </a:p>
            <a:p>
              <a:r>
                <a:rPr lang="ru-RU" sz="1100" dirty="0" smtClean="0"/>
                <a:t>по </a:t>
              </a:r>
              <a:r>
                <a:rPr lang="ru-RU" sz="1100" dirty="0"/>
                <a:t>ФЗ от 28.12.2017 № 436-ФЗ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798690" y="6216468"/>
              <a:ext cx="2999073" cy="285638"/>
            </a:xfrm>
            <a:prstGeom prst="rect">
              <a:avLst/>
            </a:prstGeom>
          </p:spPr>
          <p:txBody>
            <a:bodyPr vert="horz" wrap="none" lIns="104306" tIns="52153" rIns="104306" bIns="52153" rtlCol="0" anchor="ctr">
              <a:noAutofit/>
            </a:bodyPr>
            <a:lstStyle>
              <a:defPPr>
                <a:defRPr lang="ru-RU"/>
              </a:defPPr>
              <a:lvl1pPr marR="0" indent="0" defTabSz="1043056" fontAlgn="auto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600" b="1" i="0" u="none" strike="noStrike" cap="none" spc="0" normalizeH="0" baseline="0">
                  <a:ln>
                    <a:noFill/>
                  </a:ln>
                  <a:solidFill>
                    <a:srgbClr val="005AA9"/>
                  </a:solidFill>
                  <a:effectLst/>
                  <a:uLnTx/>
                  <a:uFillTx/>
                  <a:latin typeface="Arial Narrow" panose="020B0606020202030204" pitchFamily="34" charset="0"/>
                  <a:ea typeface="+mj-ea"/>
                  <a:cs typeface="+mj-cs"/>
                </a:defRPr>
              </a:lvl1pPr>
            </a:lstStyle>
            <a:p>
              <a:r>
                <a:rPr lang="ru-RU" sz="1100" dirty="0" smtClean="0"/>
                <a:t>** - годовой показатель</a:t>
              </a:r>
              <a:endParaRPr lang="ru-RU" sz="1100" dirty="0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7424237" y="5349547"/>
            <a:ext cx="576064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83 </a:t>
            </a:r>
            <a:r>
              <a:rPr lang="ru-RU" sz="900" dirty="0" smtClean="0">
                <a:solidFill>
                  <a:schemeClr val="accent1">
                    <a:lumMod val="75000"/>
                  </a:schemeClr>
                </a:solidFill>
              </a:rPr>
              <a:t>МЛРД РУБ.</a:t>
            </a:r>
            <a:endParaRPr lang="ru-RU" sz="9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237627" y="5084397"/>
            <a:ext cx="576064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65 </a:t>
            </a:r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МЛРД РУБ.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7652843" y="5632425"/>
            <a:ext cx="576064" cy="3747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89 </a:t>
            </a:r>
            <a:r>
              <a:rPr lang="ru-RU" sz="900" dirty="0" smtClean="0">
                <a:solidFill>
                  <a:schemeClr val="accent6">
                    <a:lumMod val="75000"/>
                  </a:schemeClr>
                </a:solidFill>
              </a:rPr>
              <a:t>МЛРД РУБ.</a:t>
            </a:r>
            <a:endParaRPr lang="ru-RU" sz="9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81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199</Words>
  <Application>Microsoft Office PowerPoint</Application>
  <PresentationFormat>Экран (4:3)</PresentationFormat>
  <Paragraphs>67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Алексеева Екатерина Сергеевна</dc:creator>
  <cp:lastModifiedBy>Алексеева Екатерина Сергеевна</cp:lastModifiedBy>
  <cp:revision>40</cp:revision>
  <dcterms:created xsi:type="dcterms:W3CDTF">2019-06-20T16:13:53Z</dcterms:created>
  <dcterms:modified xsi:type="dcterms:W3CDTF">2019-11-25T15:35:29Z</dcterms:modified>
</cp:coreProperties>
</file>