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7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68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CB36B-7027-4E95-A9FE-C1928266F3EC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4C5B4-2A7B-461C-AB61-E690633F4B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944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28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FC6A-EBA3-4025-B786-F9C26C611D9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310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FC6A-EBA3-4025-B786-F9C26C611D9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2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FC6A-EBA3-4025-B786-F9C26C611D9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697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FC6A-EBA3-4025-B786-F9C26C611D9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148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FC6A-EBA3-4025-B786-F9C26C611D9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77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FC6A-EBA3-4025-B786-F9C26C611D9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039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FC6A-EBA3-4025-B786-F9C26C611D9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388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FC6A-EBA3-4025-B786-F9C26C611D9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164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FC6A-EBA3-4025-B786-F9C26C611D9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60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FC6A-EBA3-4025-B786-F9C26C611D9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897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FC6A-EBA3-4025-B786-F9C26C611D9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288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EFC6A-EBA3-4025-B786-F9C26C611D9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89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hdphoto" Target="../media/hdphoto1.wdp"/><Relationship Id="rId3" Type="http://schemas.openxmlformats.org/officeDocument/2006/relationships/image" Target="../media/image1.gif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gif"/><Relationship Id="rId10" Type="http://schemas.openxmlformats.org/officeDocument/2006/relationships/image" Target="../media/image8.png"/><Relationship Id="rId4" Type="http://schemas.openxmlformats.org/officeDocument/2006/relationships/image" Target="../media/image2.gif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ольцо 12"/>
          <p:cNvSpPr/>
          <p:nvPr/>
        </p:nvSpPr>
        <p:spPr>
          <a:xfrm>
            <a:off x="1119334" y="1302295"/>
            <a:ext cx="6650050" cy="5049436"/>
          </a:xfrm>
          <a:prstGeom prst="donut">
            <a:avLst>
              <a:gd name="adj" fmla="val 8168"/>
            </a:avLst>
          </a:prstGeom>
          <a:solidFill>
            <a:schemeClr val="accent1">
              <a:lumMod val="60000"/>
              <a:lumOff val="40000"/>
              <a:alpha val="37000"/>
            </a:schemeClr>
          </a:solidFill>
          <a:ln w="19050">
            <a:noFill/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979" tIns="39990" rIns="79979" bIns="39990" spcCol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0438" y="125771"/>
            <a:ext cx="8946057" cy="829353"/>
          </a:xfrm>
          <a:prstGeom prst="rect">
            <a:avLst/>
          </a:prstGeom>
        </p:spPr>
        <p:txBody>
          <a:bodyPr vert="horz" wrap="none" lIns="91424" tIns="45712" rIns="91424" bIns="45712" rtlCol="0" anchor="ctr">
            <a:normAutofit/>
          </a:bodyPr>
          <a:lstStyle/>
          <a:p>
            <a:pPr defTabSz="914239">
              <a:spcBef>
                <a:spcPct val="0"/>
              </a:spcBef>
            </a:pPr>
            <a:r>
              <a:rPr lang="ru-RU" sz="2100" b="1" dirty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ОСНОВНЫЕ ПОКАЗАТЕЛИ ДЕЯТЕЛЬНОСТИ ФНС </a:t>
            </a:r>
            <a:r>
              <a:rPr lang="ru-RU" sz="2100" b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РОССИИ </a:t>
            </a:r>
          </a:p>
          <a:p>
            <a:pPr defTabSz="914239">
              <a:spcBef>
                <a:spcPct val="0"/>
              </a:spcBef>
            </a:pPr>
            <a:r>
              <a:rPr lang="ru-RU" sz="2100" b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ЗА 9 МЕСЯЦЕВ 2019 ГОДА</a:t>
            </a:r>
            <a:endParaRPr lang="ru-RU" sz="2100" b="1" dirty="0">
              <a:solidFill>
                <a:srgbClr val="005AA9"/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915881" y="1018897"/>
            <a:ext cx="2770854" cy="661121"/>
          </a:xfrm>
          <a:prstGeom prst="rect">
            <a:avLst/>
          </a:prstGeom>
        </p:spPr>
        <p:txBody>
          <a:bodyPr vert="horz" wrap="none" lIns="91424" tIns="45712" rIns="91424" bIns="45712" rtlCol="0" anchor="ctr">
            <a:normAutofit/>
          </a:bodyPr>
          <a:lstStyle>
            <a:defPPr>
              <a:defRPr lang="ru-RU"/>
            </a:defPPr>
            <a:lvl1pPr marR="0" indent="0" algn="ctr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0" b="1" i="0" u="none" strike="noStrike" cap="none" spc="0" normalizeH="0" baseline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100" dirty="0"/>
              <a:t>КОЛИЧЕСТВО ВЫЕЗДНЫХ </a:t>
            </a:r>
          </a:p>
          <a:p>
            <a:r>
              <a:rPr lang="ru-RU" sz="1100" dirty="0"/>
              <a:t>НАЛОГОВЫХ ПРОВЕРОК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051626" y="746098"/>
            <a:ext cx="2613908" cy="661121"/>
          </a:xfrm>
          <a:prstGeom prst="rect">
            <a:avLst/>
          </a:prstGeom>
        </p:spPr>
        <p:txBody>
          <a:bodyPr vert="horz" wrap="none" lIns="91424" tIns="45712" rIns="91424" bIns="45712" rtlCol="0" anchor="ctr">
            <a:normAutofit/>
          </a:bodyPr>
          <a:lstStyle>
            <a:defPPr>
              <a:defRPr lang="ru-RU"/>
            </a:defPPr>
            <a:lvl1pPr marR="0" indent="0" algn="ctr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0" b="1" i="0" u="none" strike="noStrike" cap="none" spc="0" normalizeH="0" baseline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100" dirty="0"/>
              <a:t>ДОНАЧИСЛЕНО НА ОДНУ </a:t>
            </a:r>
          </a:p>
          <a:p>
            <a:r>
              <a:rPr lang="ru-RU" sz="1100" dirty="0"/>
              <a:t>ВЫЕЗДНУЮ ПРОВЕРКУ</a:t>
            </a:r>
          </a:p>
        </p:txBody>
      </p:sp>
      <p:pic>
        <p:nvPicPr>
          <p:cNvPr id="1027" name="Picture 3" descr="\\10.200.101.36\папка отдела ммп\Коллегии\картинки\Аниме\пр копия.gif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643" y="1273749"/>
            <a:ext cx="743944" cy="7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5519564" y="1689020"/>
            <a:ext cx="492596" cy="360994"/>
          </a:xfrm>
          <a:prstGeom prst="rect">
            <a:avLst/>
          </a:prstGeom>
        </p:spPr>
        <p:txBody>
          <a:bodyPr vert="horz" wrap="none" lIns="91424" tIns="45712" rIns="91424" bIns="45712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600" dirty="0" smtClean="0"/>
              <a:t>22,4 </a:t>
            </a:r>
            <a:r>
              <a:rPr lang="ru-RU" sz="900" dirty="0"/>
              <a:t>МЛН. РУБ.</a:t>
            </a:r>
          </a:p>
        </p:txBody>
      </p:sp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8727">
            <a:off x="6377489" y="1748558"/>
            <a:ext cx="1464478" cy="860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" name="TextBox 66"/>
          <p:cNvSpPr txBox="1"/>
          <p:nvPr/>
        </p:nvSpPr>
        <p:spPr>
          <a:xfrm>
            <a:off x="7138429" y="1558565"/>
            <a:ext cx="492596" cy="360994"/>
          </a:xfrm>
          <a:prstGeom prst="rect">
            <a:avLst/>
          </a:prstGeom>
        </p:spPr>
        <p:txBody>
          <a:bodyPr vert="horz" wrap="none" lIns="91424" tIns="45712" rIns="91424" bIns="45712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15,6 </a:t>
            </a:r>
            <a:r>
              <a:rPr lang="ru-RU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ТЫС. ЕД.</a:t>
            </a:r>
          </a:p>
        </p:txBody>
      </p:sp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601" y="3238356"/>
            <a:ext cx="989855" cy="110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" name="TextBox 73"/>
          <p:cNvSpPr txBox="1"/>
          <p:nvPr/>
        </p:nvSpPr>
        <p:spPr>
          <a:xfrm>
            <a:off x="5400811" y="1397574"/>
            <a:ext cx="492596" cy="360994"/>
          </a:xfrm>
          <a:prstGeom prst="rect">
            <a:avLst/>
          </a:prstGeom>
        </p:spPr>
        <p:txBody>
          <a:bodyPr vert="horz" wrap="none" lIns="91424" tIns="45712" rIns="91424" bIns="45712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15,6 </a:t>
            </a:r>
            <a:r>
              <a:rPr lang="ru-RU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МЛН. РУБ.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246339" y="2765194"/>
            <a:ext cx="3551424" cy="849038"/>
          </a:xfrm>
          <a:prstGeom prst="rect">
            <a:avLst/>
          </a:prstGeom>
        </p:spPr>
        <p:txBody>
          <a:bodyPr vert="horz" wrap="none" lIns="91424" tIns="45712" rIns="91424" bIns="45712" rtlCol="0" anchor="ctr">
            <a:normAutofit/>
          </a:bodyPr>
          <a:lstStyle/>
          <a:p>
            <a:pPr algn="ctr" defTabSz="914239">
              <a:spcBef>
                <a:spcPct val="0"/>
              </a:spcBef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КОЛИЧЕСТВО РЕШЕНИЙ СУДОВ ПО СПОРАМ ,</a:t>
            </a:r>
          </a:p>
          <a:p>
            <a:pPr algn="ctr" defTabSz="914239">
              <a:spcBef>
                <a:spcPct val="0"/>
              </a:spcBef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ПРОШЕДШИМ ДОСУДЕБНОЕ УРЕГУЛИРОВАНИЕ</a:t>
            </a: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EA"/>
              </a:clrFrom>
              <a:clrTo>
                <a:srgbClr val="FFFFEA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728" y="3553731"/>
            <a:ext cx="724061" cy="689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3220212" y="5283978"/>
            <a:ext cx="3199024" cy="414676"/>
          </a:xfrm>
          <a:prstGeom prst="rect">
            <a:avLst/>
          </a:prstGeom>
          <a:noFill/>
        </p:spPr>
        <p:txBody>
          <a:bodyPr vert="horz" wrap="none" lIns="91232" tIns="45616" rIns="91232" bIns="45616" rtlCol="0" anchor="ctr">
            <a:noAutofit/>
          </a:bodyPr>
          <a:lstStyle>
            <a:defPPr>
              <a:defRPr lang="ru-RU"/>
            </a:defPPr>
            <a:lvl1pPr defTabSz="1040850">
              <a:spcBef>
                <a:spcPct val="0"/>
              </a:spcBef>
              <a:defRPr sz="1600" b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ОТНОШЕНИЕ ЗАДОЛЖЕННОСТИ К </a:t>
            </a:r>
          </a:p>
          <a:p>
            <a:pPr algn="ctr"/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ПОСТУПЛЕНИЯМ</a:t>
            </a: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20391">
            <a:off x="4058488" y="5852494"/>
            <a:ext cx="743915" cy="735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90439" y="3228777"/>
            <a:ext cx="2940891" cy="769166"/>
          </a:xfrm>
          <a:prstGeom prst="rect">
            <a:avLst/>
          </a:prstGeom>
        </p:spPr>
        <p:txBody>
          <a:bodyPr vert="horz" wrap="none" lIns="91424" tIns="45712" rIns="91424" bIns="45712" rtlCol="0" anchor="ctr">
            <a:normAutofit/>
          </a:bodyPr>
          <a:lstStyle>
            <a:defPPr>
              <a:defRPr lang="ru-RU"/>
            </a:defPPr>
            <a:lvl1pPr algn="ctr" defTabSz="914239">
              <a:spcBef>
                <a:spcPct val="0"/>
              </a:spcBef>
              <a:defRPr sz="1100" b="1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cap="all" dirty="0"/>
              <a:t>Уровень удовлетворенности </a:t>
            </a:r>
            <a:r>
              <a:rPr lang="ru-RU" cap="all" dirty="0" smtClean="0"/>
              <a:t>граждан </a:t>
            </a:r>
          </a:p>
          <a:p>
            <a:r>
              <a:rPr lang="ru-RU" cap="all" dirty="0" smtClean="0"/>
              <a:t>качеством </a:t>
            </a:r>
            <a:r>
              <a:rPr lang="ru-RU" cap="all" dirty="0"/>
              <a:t>предоставления </a:t>
            </a:r>
            <a:endParaRPr lang="ru-RU" cap="all" dirty="0" smtClean="0"/>
          </a:p>
          <a:p>
            <a:r>
              <a:rPr lang="ru-RU" cap="all" dirty="0" smtClean="0"/>
              <a:t>государственных услуг</a:t>
            </a:r>
            <a:r>
              <a:rPr lang="ru-RU" sz="1400" cap="all" dirty="0" smtClean="0"/>
              <a:t>**</a:t>
            </a:r>
            <a:endParaRPr lang="ru-RU" sz="1400" cap="all" dirty="0"/>
          </a:p>
        </p:txBody>
      </p:sp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261" y="3907795"/>
            <a:ext cx="547522" cy="770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-3484" y="1469057"/>
            <a:ext cx="3026585" cy="952186"/>
          </a:xfrm>
          <a:prstGeom prst="rect">
            <a:avLst/>
          </a:prstGeom>
        </p:spPr>
        <p:txBody>
          <a:bodyPr vert="horz" wrap="none" lIns="91424" tIns="45712" rIns="91424" bIns="45712" rtlCol="0" anchor="ctr">
            <a:normAutofit/>
          </a:bodyPr>
          <a:lstStyle/>
          <a:p>
            <a:pPr algn="ctr" defTabSz="914239">
              <a:spcBef>
                <a:spcPct val="0"/>
              </a:spcBef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ДОЛЯ НАЛОГОПЛАТЕЛЬЩИКОВ, </a:t>
            </a:r>
          </a:p>
          <a:p>
            <a:pPr algn="ctr" defTabSz="914239">
              <a:spcBef>
                <a:spcPct val="0"/>
              </a:spcBef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УДОВЛЕТВОРИТЕЛЬНО </a:t>
            </a:r>
          </a:p>
          <a:p>
            <a:pPr algn="ctr" defTabSz="914239">
              <a:spcBef>
                <a:spcPct val="0"/>
              </a:spcBef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ОЦЕНИВАЮЩИХ РАБОТУ ФНС РОССИИ</a:t>
            </a:r>
          </a:p>
          <a:p>
            <a:pPr algn="ctr" defTabSz="914239">
              <a:spcBef>
                <a:spcPct val="0"/>
              </a:spcBef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ПО ПРОТИВОДЕЙСТВИЮ КОРРУПЦИИ</a:t>
            </a:r>
          </a:p>
        </p:txBody>
      </p:sp>
      <p:pic>
        <p:nvPicPr>
          <p:cNvPr id="51" name="Picture 3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00" y="2586371"/>
            <a:ext cx="377702" cy="400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Прямоугольник 51"/>
          <p:cNvSpPr/>
          <p:nvPr/>
        </p:nvSpPr>
        <p:spPr>
          <a:xfrm>
            <a:off x="754379" y="2384030"/>
            <a:ext cx="525645" cy="753707"/>
          </a:xfrm>
          <a:prstGeom prst="rect">
            <a:avLst/>
          </a:prstGeom>
          <a:noFill/>
        </p:spPr>
        <p:txBody>
          <a:bodyPr wrap="square" lIns="80147" tIns="40074" rIns="80147" bIns="40074">
            <a:spAutoFit/>
          </a:bodyPr>
          <a:lstStyle/>
          <a:p>
            <a:pPr algn="ctr"/>
            <a:r>
              <a:rPr lang="en-US" sz="42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endParaRPr lang="ru-RU" sz="42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5" name="Кольцо 54"/>
          <p:cNvSpPr/>
          <p:nvPr/>
        </p:nvSpPr>
        <p:spPr>
          <a:xfrm>
            <a:off x="3390599" y="2785912"/>
            <a:ext cx="1894770" cy="1939655"/>
          </a:xfrm>
          <a:prstGeom prst="donut">
            <a:avLst>
              <a:gd name="adj" fmla="val 16344"/>
            </a:avLst>
          </a:prstGeom>
          <a:solidFill>
            <a:schemeClr val="accent1">
              <a:lumMod val="60000"/>
              <a:lumOff val="40000"/>
            </a:schemeClr>
          </a:solidFill>
          <a:ln w="19050">
            <a:noFill/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979" tIns="39990" rIns="79979" bIns="39990" spcCol="0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Овал 55"/>
          <p:cNvSpPr/>
          <p:nvPr/>
        </p:nvSpPr>
        <p:spPr>
          <a:xfrm>
            <a:off x="4290423" y="2775893"/>
            <a:ext cx="307873" cy="326553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1" name="Овал 60"/>
          <p:cNvSpPr/>
          <p:nvPr/>
        </p:nvSpPr>
        <p:spPr>
          <a:xfrm>
            <a:off x="4769376" y="3046813"/>
            <a:ext cx="307873" cy="326553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3" name="Овал 62"/>
          <p:cNvSpPr/>
          <p:nvPr/>
        </p:nvSpPr>
        <p:spPr>
          <a:xfrm>
            <a:off x="4825023" y="4106411"/>
            <a:ext cx="307873" cy="326553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64" name="Овал 63"/>
          <p:cNvSpPr/>
          <p:nvPr/>
        </p:nvSpPr>
        <p:spPr>
          <a:xfrm>
            <a:off x="4978960" y="3540003"/>
            <a:ext cx="307873" cy="326553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80" name="Овал 79"/>
          <p:cNvSpPr/>
          <p:nvPr/>
        </p:nvSpPr>
        <p:spPr>
          <a:xfrm>
            <a:off x="3435053" y="3865528"/>
            <a:ext cx="307873" cy="326553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81" name="Овал 80"/>
          <p:cNvSpPr/>
          <p:nvPr/>
        </p:nvSpPr>
        <p:spPr>
          <a:xfrm>
            <a:off x="3449989" y="3274881"/>
            <a:ext cx="307873" cy="326553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5592119" y="2059948"/>
            <a:ext cx="492596" cy="360994"/>
          </a:xfrm>
          <a:prstGeom prst="rect">
            <a:avLst/>
          </a:prstGeom>
          <a:noFill/>
        </p:spPr>
        <p:txBody>
          <a:bodyPr vert="horz" wrap="none" lIns="91424" tIns="45712" rIns="91424" bIns="45712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100" dirty="0" smtClean="0">
                <a:solidFill>
                  <a:schemeClr val="accent6">
                    <a:lumMod val="75000"/>
                  </a:schemeClr>
                </a:solidFill>
              </a:rPr>
              <a:t>36,2 </a:t>
            </a:r>
            <a:r>
              <a:rPr lang="ru-RU" sz="1100" dirty="0">
                <a:solidFill>
                  <a:schemeClr val="accent6">
                    <a:lumMod val="75000"/>
                  </a:schemeClr>
                </a:solidFill>
              </a:rPr>
              <a:t>МЛН. РУБ.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352753" y="1827851"/>
            <a:ext cx="492596" cy="360994"/>
          </a:xfrm>
          <a:prstGeom prst="rect">
            <a:avLst/>
          </a:prstGeom>
          <a:noFill/>
        </p:spPr>
        <p:txBody>
          <a:bodyPr vert="horz" wrap="none" lIns="91424" tIns="45712" rIns="91424" bIns="45712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600" dirty="0" smtClean="0"/>
              <a:t>10,9 </a:t>
            </a:r>
            <a:r>
              <a:rPr lang="ru-RU" sz="1100" dirty="0"/>
              <a:t>ТЫС. ЕД.</a:t>
            </a:r>
            <a:endParaRPr lang="ru-RU" sz="1600" dirty="0"/>
          </a:p>
        </p:txBody>
      </p:sp>
      <p:sp>
        <p:nvSpPr>
          <p:cNvPr id="58" name="TextBox 57"/>
          <p:cNvSpPr txBox="1"/>
          <p:nvPr/>
        </p:nvSpPr>
        <p:spPr>
          <a:xfrm>
            <a:off x="5436896" y="4735212"/>
            <a:ext cx="3199024" cy="414676"/>
          </a:xfrm>
          <a:prstGeom prst="rect">
            <a:avLst/>
          </a:prstGeom>
          <a:noFill/>
        </p:spPr>
        <p:txBody>
          <a:bodyPr vert="horz" wrap="none" lIns="91232" tIns="45616" rIns="91232" bIns="45616" rtlCol="0" anchor="ctr">
            <a:noAutofit/>
          </a:bodyPr>
          <a:lstStyle>
            <a:defPPr>
              <a:defRPr lang="ru-RU"/>
            </a:defPPr>
            <a:lvl1pPr defTabSz="1040850">
              <a:spcBef>
                <a:spcPct val="0"/>
              </a:spcBef>
              <a:defRPr sz="1600" b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ПОСТУПЛЕНИЯ В ПРОЦЕДУРАХ</a:t>
            </a:r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БАНКРОТСТВА</a:t>
            </a:r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2" name="Овал 71"/>
          <p:cNvSpPr/>
          <p:nvPr/>
        </p:nvSpPr>
        <p:spPr>
          <a:xfrm>
            <a:off x="4341692" y="4395992"/>
            <a:ext cx="307873" cy="326553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trike="sngStrike" dirty="0" smtClean="0"/>
              <a:t>5</a:t>
            </a:r>
            <a:endParaRPr lang="ru-RU" strike="sngStrike" dirty="0"/>
          </a:p>
        </p:txBody>
      </p:sp>
      <p:sp>
        <p:nvSpPr>
          <p:cNvPr id="73" name="TextBox 72"/>
          <p:cNvSpPr txBox="1"/>
          <p:nvPr/>
        </p:nvSpPr>
        <p:spPr>
          <a:xfrm>
            <a:off x="707491" y="4601514"/>
            <a:ext cx="2940891" cy="769166"/>
          </a:xfrm>
          <a:prstGeom prst="rect">
            <a:avLst/>
          </a:prstGeom>
          <a:noFill/>
        </p:spPr>
        <p:txBody>
          <a:bodyPr vert="horz" wrap="none" lIns="91424" tIns="45712" rIns="91424" bIns="45712" rtlCol="0" anchor="ctr">
            <a:normAutofit/>
          </a:bodyPr>
          <a:lstStyle/>
          <a:p>
            <a:pPr algn="ctr" defTabSz="914239">
              <a:spcBef>
                <a:spcPct val="0"/>
              </a:spcBef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КОЛИЧЕСТВО ПАКЕТОВ ЭЛЕКТРОННЫХ ДОКУМЕНТОВ, </a:t>
            </a:r>
          </a:p>
          <a:p>
            <a:pPr algn="ctr" defTabSz="914239">
              <a:spcBef>
                <a:spcPct val="0"/>
              </a:spcBef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НАПРАВЛЕННЫХ НА ГОСУДАРСТВЕННУЮ </a:t>
            </a:r>
          </a:p>
          <a:p>
            <a:pPr algn="ctr" defTabSz="914239">
              <a:spcBef>
                <a:spcPct val="0"/>
              </a:spcBef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РЕГИСТРАЦИЮ ЧЕРЕЗ ИНТЕРНЕТ</a:t>
            </a:r>
          </a:p>
        </p:txBody>
      </p:sp>
      <p:grpSp>
        <p:nvGrpSpPr>
          <p:cNvPr id="76" name="Группа 3"/>
          <p:cNvGrpSpPr>
            <a:grpSpLocks/>
          </p:cNvGrpSpPr>
          <p:nvPr/>
        </p:nvGrpSpPr>
        <p:grpSpPr bwMode="auto">
          <a:xfrm>
            <a:off x="1742781" y="5385241"/>
            <a:ext cx="457492" cy="511127"/>
            <a:chOff x="937692" y="2537617"/>
            <a:chExt cx="525831" cy="621260"/>
          </a:xfrm>
        </p:grpSpPr>
        <p:pic>
          <p:nvPicPr>
            <p:cNvPr id="77" name="Рисунок 58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8466" y="2537617"/>
              <a:ext cx="405057" cy="48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8" name="Рисунок 60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1316" y="2593479"/>
              <a:ext cx="405057" cy="48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" name="Рисунок 67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7692" y="2670967"/>
              <a:ext cx="405057" cy="48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5" name="Овал 84"/>
          <p:cNvSpPr/>
          <p:nvPr/>
        </p:nvSpPr>
        <p:spPr>
          <a:xfrm>
            <a:off x="3754699" y="4293847"/>
            <a:ext cx="307873" cy="326553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trike="sngStrike" dirty="0"/>
              <a:t>6</a:t>
            </a:r>
          </a:p>
        </p:txBody>
      </p:sp>
      <p:pic>
        <p:nvPicPr>
          <p:cNvPr id="59" name="Picture 3" descr="C:\Users\0000-05-767\Desktop\politics-600x450.jp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546" y="5204624"/>
            <a:ext cx="769311" cy="61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TextBox 59"/>
          <p:cNvSpPr txBox="1"/>
          <p:nvPr/>
        </p:nvSpPr>
        <p:spPr>
          <a:xfrm>
            <a:off x="7694577" y="2160188"/>
            <a:ext cx="492596" cy="360994"/>
          </a:xfrm>
          <a:prstGeom prst="rect">
            <a:avLst/>
          </a:prstGeom>
          <a:noFill/>
        </p:spPr>
        <p:txBody>
          <a:bodyPr vert="horz" wrap="none" lIns="91424" tIns="45712" rIns="91424" bIns="45712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100" dirty="0" smtClean="0">
                <a:solidFill>
                  <a:schemeClr val="accent6">
                    <a:lumMod val="75000"/>
                  </a:schemeClr>
                </a:solidFill>
              </a:rPr>
              <a:t>7,1 </a:t>
            </a:r>
            <a:r>
              <a:rPr lang="ru-RU" sz="1100" dirty="0">
                <a:solidFill>
                  <a:schemeClr val="accent6">
                    <a:lumMod val="75000"/>
                  </a:schemeClr>
                </a:solidFill>
              </a:rPr>
              <a:t>ТЫС.ЕД.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51520" y="5887225"/>
            <a:ext cx="951136" cy="566111"/>
          </a:xfrm>
          <a:prstGeom prst="rect">
            <a:avLst/>
          </a:prstGeom>
        </p:spPr>
        <p:txBody>
          <a:bodyPr vert="horz" wrap="none" lIns="91424" tIns="45712" rIns="91424" bIns="45712" rtlCol="0" anchor="ctr">
            <a:noAutofit/>
          </a:bodyPr>
          <a:lstStyle/>
          <a:p>
            <a:pPr defTabSz="914239">
              <a:spcBef>
                <a:spcPct val="0"/>
              </a:spcBef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9 месяцев 2017 года</a:t>
            </a:r>
            <a:endParaRPr lang="ru-RU" sz="12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j-ea"/>
              <a:cs typeface="+mj-cs"/>
            </a:endParaRPr>
          </a:p>
          <a:p>
            <a:pPr defTabSz="914239">
              <a:spcBef>
                <a:spcPct val="0"/>
              </a:spcBef>
            </a:pPr>
            <a:r>
              <a:rPr lang="ru-RU" sz="1400" b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9 месяцев 2018 года</a:t>
            </a:r>
            <a:endParaRPr lang="ru-RU" sz="1400" b="1" dirty="0">
              <a:solidFill>
                <a:srgbClr val="005AA9"/>
              </a:solidFill>
              <a:latin typeface="Arial Narrow" panose="020B0606020202030204" pitchFamily="34" charset="0"/>
              <a:ea typeface="+mj-ea"/>
              <a:cs typeface="+mj-cs"/>
            </a:endParaRPr>
          </a:p>
          <a:p>
            <a:pPr defTabSz="914239">
              <a:spcBef>
                <a:spcPct val="0"/>
              </a:spcBef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9 месяцев  2019 года</a:t>
            </a:r>
            <a:endParaRPr lang="ru-RU" sz="16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830764" y="942669"/>
            <a:ext cx="3071528" cy="661121"/>
          </a:xfrm>
          <a:prstGeom prst="rect">
            <a:avLst/>
          </a:prstGeom>
        </p:spPr>
        <p:txBody>
          <a:bodyPr vert="horz" wrap="none" lIns="91424" tIns="45712" rIns="91424" bIns="45712" rtlCol="0" anchor="ctr">
            <a:noAutofit/>
          </a:bodyPr>
          <a:lstStyle>
            <a:defPPr>
              <a:defRPr lang="ru-RU"/>
            </a:defPPr>
            <a:lvl1pPr marR="0" indent="0" algn="ctr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0" b="1" i="0" u="none" strike="noStrike" cap="none" spc="0" normalizeH="0" baseline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100" dirty="0"/>
              <a:t>РЕЗУЛЬТАТИВНОСТЬ ПРОВЕРОК </a:t>
            </a:r>
          </a:p>
          <a:p>
            <a:r>
              <a:rPr lang="ru-RU" sz="1100" dirty="0"/>
              <a:t>СОБЛЮДЕНИЯ ВАЛЮТНОГО </a:t>
            </a:r>
          </a:p>
          <a:p>
            <a:r>
              <a:rPr lang="ru-RU" sz="1100" dirty="0"/>
              <a:t>ЗАКОНОДАТЕЛЬСТВА</a:t>
            </a:r>
          </a:p>
          <a:p>
            <a:endParaRPr lang="ru-RU" sz="1100" dirty="0"/>
          </a:p>
        </p:txBody>
      </p:sp>
      <p:sp>
        <p:nvSpPr>
          <p:cNvPr id="91" name="Овал 90"/>
          <p:cNvSpPr/>
          <p:nvPr/>
        </p:nvSpPr>
        <p:spPr>
          <a:xfrm>
            <a:off x="3805977" y="2887540"/>
            <a:ext cx="307873" cy="326553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99213" l="0" r="100000">
                        <a14:foregroundMark x1="42529" y1="77953" x2="42529" y2="77953"/>
                        <a14:foregroundMark x1="38506" y1="79528" x2="38506" y2="79528"/>
                        <a14:foregroundMark x1="41954" y1="85039" x2="41954" y2="85039"/>
                        <a14:foregroundMark x1="42529" y1="88976" x2="42529" y2="88976"/>
                        <a14:foregroundMark x1="47701" y1="86614" x2="47701" y2="86614"/>
                        <a14:foregroundMark x1="87931" y1="55906" x2="87931" y2="55906"/>
                        <a14:foregroundMark x1="12069" y1="64567" x2="12069" y2="64567"/>
                        <a14:foregroundMark x1="24138" y1="61417" x2="24138" y2="61417"/>
                        <a14:foregroundMark x1="9195" y1="47244" x2="9195" y2="47244"/>
                        <a14:foregroundMark x1="11494" y1="47244" x2="11494" y2="47244"/>
                        <a14:foregroundMark x1="14368" y1="45669" x2="14368" y2="45669"/>
                        <a14:foregroundMark x1="92529" y1="79528" x2="92529" y2="79528"/>
                        <a14:foregroundMark x1="79310" y1="43307" x2="79310" y2="43307"/>
                        <a14:foregroundMark x1="75862" y1="40157" x2="75862" y2="40157"/>
                      </a14:backgroundRemoval>
                    </a14:imgEffect>
                    <a14:imgEffect>
                      <a14:saturation sat="66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934" y="1469057"/>
            <a:ext cx="829110" cy="645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1862211" y="2598018"/>
            <a:ext cx="525474" cy="426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90%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775348" y="2268496"/>
            <a:ext cx="525474" cy="426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86%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014611" y="2876650"/>
            <a:ext cx="525474" cy="426074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64%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878995" y="3759843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6,5 </a:t>
            </a:r>
            <a:r>
              <a:rPr lang="ru-RU" sz="1050" dirty="0" smtClean="0"/>
              <a:t>ТЫС</a:t>
            </a:r>
            <a:r>
              <a:rPr lang="ru-RU" sz="1050" dirty="0"/>
              <a:t>. ДЕЛ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732240" y="3429000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7,0 </a:t>
            </a:r>
            <a:r>
              <a:rPr lang="ru-RU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ТЫС. ДЕЛ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966847" y="4130777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5,6 </a:t>
            </a:r>
            <a:r>
              <a:rPr lang="ru-RU" sz="1200" dirty="0">
                <a:solidFill>
                  <a:schemeClr val="accent6">
                    <a:lumMod val="75000"/>
                  </a:schemeClr>
                </a:solidFill>
              </a:rPr>
              <a:t>ТЫС. ДЕЛ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922276" y="1592494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99%</a:t>
            </a:r>
            <a:endParaRPr lang="ru-RU" sz="1800" dirty="0"/>
          </a:p>
        </p:txBody>
      </p:sp>
      <p:sp>
        <p:nvSpPr>
          <p:cNvPr id="83" name="TextBox 82"/>
          <p:cNvSpPr txBox="1"/>
          <p:nvPr/>
        </p:nvSpPr>
        <p:spPr>
          <a:xfrm>
            <a:off x="4064557" y="1891929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100" smtClean="0">
                <a:solidFill>
                  <a:schemeClr val="accent6">
                    <a:lumMod val="75000"/>
                  </a:schemeClr>
                </a:solidFill>
              </a:rPr>
              <a:t>98%</a:t>
            </a:r>
            <a:endParaRPr lang="ru-RU" sz="2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707904" y="1350816"/>
            <a:ext cx="525474" cy="426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92%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401659" y="5483659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724,0 </a:t>
            </a:r>
            <a:r>
              <a:rPr lang="ru-RU" sz="1050" dirty="0" smtClean="0"/>
              <a:t>ТЫС. ЕД.</a:t>
            </a:r>
            <a:endParaRPr lang="ru-RU" sz="1050" dirty="0"/>
          </a:p>
        </p:txBody>
      </p:sp>
      <p:sp>
        <p:nvSpPr>
          <p:cNvPr id="57" name="TextBox 56"/>
          <p:cNvSpPr txBox="1"/>
          <p:nvPr/>
        </p:nvSpPr>
        <p:spPr>
          <a:xfrm>
            <a:off x="2267744" y="5229200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538,0 </a:t>
            </a: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ТЫС. ЕД.</a:t>
            </a:r>
            <a:endParaRPr lang="ru-RU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555776" y="5806366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100" dirty="0" smtClean="0">
                <a:solidFill>
                  <a:schemeClr val="accent6">
                    <a:lumMod val="75000"/>
                  </a:schemeClr>
                </a:solidFill>
              </a:rPr>
              <a:t>1 209,8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ТЫС. ЕД.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002328" y="6122339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100" dirty="0" smtClean="0">
                <a:solidFill>
                  <a:schemeClr val="accent6">
                    <a:lumMod val="75000"/>
                  </a:schemeClr>
                </a:solidFill>
              </a:rPr>
              <a:t>6,4%</a:t>
            </a:r>
            <a:endParaRPr lang="ru-RU" sz="2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843392" y="5824629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8,4%*</a:t>
            </a:r>
            <a:endParaRPr lang="ru-RU" sz="1800" dirty="0"/>
          </a:p>
        </p:txBody>
      </p:sp>
      <p:sp>
        <p:nvSpPr>
          <p:cNvPr id="90" name="TextBox 89"/>
          <p:cNvSpPr txBox="1"/>
          <p:nvPr/>
        </p:nvSpPr>
        <p:spPr>
          <a:xfrm>
            <a:off x="4664826" y="5568782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10,7%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5798690" y="6093296"/>
            <a:ext cx="3237805" cy="632085"/>
            <a:chOff x="5798690" y="5870021"/>
            <a:chExt cx="3237805" cy="632085"/>
          </a:xfrm>
        </p:grpSpPr>
        <p:sp>
          <p:nvSpPr>
            <p:cNvPr id="92" name="TextBox 91"/>
            <p:cNvSpPr txBox="1"/>
            <p:nvPr/>
          </p:nvSpPr>
          <p:spPr>
            <a:xfrm>
              <a:off x="5820283" y="5870021"/>
              <a:ext cx="3216212" cy="451324"/>
            </a:xfrm>
            <a:prstGeom prst="rect">
              <a:avLst/>
            </a:prstGeom>
          </p:spPr>
          <p:txBody>
            <a:bodyPr vert="horz" wrap="none" lIns="104306" tIns="52153" rIns="104306" bIns="52153" rtlCol="0" anchor="ctr">
              <a:noAutofit/>
            </a:bodyPr>
            <a:lstStyle>
              <a:defPPr>
                <a:defRPr lang="ru-RU"/>
              </a:defPPr>
              <a:lvl1pPr marR="0" indent="0" defTabSz="1043056" fontAlgn="auto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1" i="0" u="none" strike="noStrike" cap="none" spc="0" normalizeH="0" baseline="0">
                  <a:ln>
                    <a:noFill/>
                  </a:ln>
                  <a:solidFill>
                    <a:srgbClr val="005AA9"/>
                  </a:solidFill>
                  <a:effectLst/>
                  <a:uLnTx/>
                  <a:uFillTx/>
                  <a:latin typeface="Arial Narrow" panose="020B0606020202030204" pitchFamily="34" charset="0"/>
                  <a:ea typeface="+mj-ea"/>
                  <a:cs typeface="+mj-cs"/>
                </a:defRPr>
              </a:lvl1pPr>
            </a:lstStyle>
            <a:p>
              <a:r>
                <a:rPr lang="ru-RU" sz="1100" dirty="0" smtClean="0"/>
                <a:t>* - </a:t>
              </a:r>
              <a:r>
                <a:rPr lang="ru-RU" sz="1100" dirty="0"/>
                <a:t>без учета «</a:t>
              </a:r>
              <a:r>
                <a:rPr lang="ru-RU" sz="1100" dirty="0" smtClean="0"/>
                <a:t>разового» списания </a:t>
              </a:r>
            </a:p>
            <a:p>
              <a:r>
                <a:rPr lang="ru-RU" sz="1100" dirty="0" smtClean="0"/>
                <a:t>по </a:t>
              </a:r>
              <a:r>
                <a:rPr lang="ru-RU" sz="1100" dirty="0"/>
                <a:t>ФЗ от 28.12.2017 № 436-ФЗ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798690" y="6216468"/>
              <a:ext cx="2999073" cy="285638"/>
            </a:xfrm>
            <a:prstGeom prst="rect">
              <a:avLst/>
            </a:prstGeom>
          </p:spPr>
          <p:txBody>
            <a:bodyPr vert="horz" wrap="none" lIns="104306" tIns="52153" rIns="104306" bIns="52153" rtlCol="0" anchor="ctr">
              <a:noAutofit/>
            </a:bodyPr>
            <a:lstStyle>
              <a:defPPr>
                <a:defRPr lang="ru-RU"/>
              </a:defPPr>
              <a:lvl1pPr marR="0" indent="0" defTabSz="1043056" fontAlgn="auto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1" i="0" u="none" strike="noStrike" cap="none" spc="0" normalizeH="0" baseline="0">
                  <a:ln>
                    <a:noFill/>
                  </a:ln>
                  <a:solidFill>
                    <a:srgbClr val="005AA9"/>
                  </a:solidFill>
                  <a:effectLst/>
                  <a:uLnTx/>
                  <a:uFillTx/>
                  <a:latin typeface="Arial Narrow" panose="020B0606020202030204" pitchFamily="34" charset="0"/>
                  <a:ea typeface="+mj-ea"/>
                  <a:cs typeface="+mj-cs"/>
                </a:defRPr>
              </a:lvl1pPr>
            </a:lstStyle>
            <a:p>
              <a:r>
                <a:rPr lang="ru-RU" sz="1100" dirty="0" smtClean="0"/>
                <a:t>** - годовой показатель</a:t>
              </a:r>
              <a:endParaRPr lang="ru-RU" sz="1100" dirty="0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7424237" y="5349547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83 </a:t>
            </a:r>
            <a:r>
              <a:rPr lang="ru-RU" sz="900" dirty="0" smtClean="0">
                <a:solidFill>
                  <a:schemeClr val="accent1">
                    <a:lumMod val="75000"/>
                  </a:schemeClr>
                </a:solidFill>
              </a:rPr>
              <a:t>МЛРД РУБ.</a:t>
            </a:r>
            <a:endParaRPr lang="ru-RU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237627" y="5084397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65 </a:t>
            </a:r>
            <a:r>
              <a:rPr lang="ru-RU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МЛРД РУБ.</a:t>
            </a:r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652843" y="5632425"/>
            <a:ext cx="576064" cy="3747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89 </a:t>
            </a:r>
            <a:r>
              <a:rPr lang="ru-RU" sz="900" dirty="0" smtClean="0">
                <a:solidFill>
                  <a:schemeClr val="accent6">
                    <a:lumMod val="75000"/>
                  </a:schemeClr>
                </a:solidFill>
              </a:rPr>
              <a:t>МЛРД РУБ.</a:t>
            </a:r>
            <a:endParaRPr lang="ru-RU" sz="9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81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199</Words>
  <Application>Microsoft Office PowerPoint</Application>
  <PresentationFormat>Экран (4:3)</PresentationFormat>
  <Paragraphs>67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Алексеева Екатерина Сергеевна</dc:creator>
  <cp:lastModifiedBy>Алексеева Екатерина Сергеевна</cp:lastModifiedBy>
  <cp:revision>40</cp:revision>
  <dcterms:created xsi:type="dcterms:W3CDTF">2019-06-20T16:13:53Z</dcterms:created>
  <dcterms:modified xsi:type="dcterms:W3CDTF">2019-11-25T15:35:29Z</dcterms:modified>
</cp:coreProperties>
</file>